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Barriecito" panose="020B0604020202020204" charset="0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76F0D6-F79F-4DD2-B499-DFC47CFE4E05}" v="2" dt="2026-04-11T15:45:38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6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rrina Field" userId="9f3b6e0b-3fb3-4453-8732-7e7b52731af1" providerId="ADAL" clId="{31653F41-0516-45DB-A040-FA4D22026ACF}"/>
    <pc:docChg chg="custSel modSld">
      <pc:chgData name="Corrina Field" userId="9f3b6e0b-3fb3-4453-8732-7e7b52731af1" providerId="ADAL" clId="{31653F41-0516-45DB-A040-FA4D22026ACF}" dt="2026-04-11T15:42:37.471" v="6" actId="14100"/>
      <pc:docMkLst>
        <pc:docMk/>
      </pc:docMkLst>
      <pc:sldChg chg="addSp delSp modSp mod delAnim modAnim">
        <pc:chgData name="Corrina Field" userId="9f3b6e0b-3fb3-4453-8732-7e7b52731af1" providerId="ADAL" clId="{31653F41-0516-45DB-A040-FA4D22026ACF}" dt="2026-04-11T15:42:37.471" v="6" actId="14100"/>
        <pc:sldMkLst>
          <pc:docMk/>
          <pc:sldMk cId="0" sldId="260"/>
        </pc:sldMkLst>
        <pc:picChg chg="add mod">
          <ac:chgData name="Corrina Field" userId="9f3b6e0b-3fb3-4453-8732-7e7b52731af1" providerId="ADAL" clId="{31653F41-0516-45DB-A040-FA4D22026ACF}" dt="2026-04-11T15:42:37.471" v="6" actId="14100"/>
          <ac:picMkLst>
            <pc:docMk/>
            <pc:sldMk cId="0" sldId="260"/>
            <ac:picMk id="11" creationId="{6331F14C-1644-1136-338D-2062F872FFEC}"/>
          </ac:picMkLst>
        </pc:picChg>
        <pc:picChg chg="del">
          <ac:chgData name="Corrina Field" userId="9f3b6e0b-3fb3-4453-8732-7e7b52731af1" providerId="ADAL" clId="{31653F41-0516-45DB-A040-FA4D22026ACF}" dt="2026-04-11T13:13:06.063" v="0" actId="21"/>
          <ac:picMkLst>
            <pc:docMk/>
            <pc:sldMk cId="0" sldId="260"/>
            <ac:picMk id="17" creationId="{33F4FC5F-D1F1-5769-A781-B9BB8D96E2A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5.jpe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28.png"/><Relationship Id="rId5" Type="http://schemas.openxmlformats.org/officeDocument/2006/relationships/image" Target="../media/image1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80">
                <a:alpha val="100000"/>
              </a:srgbClr>
            </a:gs>
            <a:gs pos="50000">
              <a:srgbClr val="C4C4FF">
                <a:alpha val="100000"/>
              </a:srgbClr>
            </a:gs>
            <a:gs pos="100000">
              <a:srgbClr val="EAEA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83728" y="6924151"/>
            <a:ext cx="3575572" cy="2682767"/>
            <a:chOff x="0" y="0"/>
            <a:chExt cx="4767429" cy="3577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83715" cy="2383715"/>
            </a:xfrm>
            <a:custGeom>
              <a:avLst/>
              <a:gdLst/>
              <a:ahLst/>
              <a:cxnLst/>
              <a:rect l="l" t="t" r="r" b="b"/>
              <a:pathLst>
                <a:path w="2383715" h="2383715">
                  <a:moveTo>
                    <a:pt x="0" y="0"/>
                  </a:moveTo>
                  <a:lnTo>
                    <a:pt x="2383715" y="0"/>
                  </a:lnTo>
                  <a:lnTo>
                    <a:pt x="2383715" y="2383715"/>
                  </a:lnTo>
                  <a:lnTo>
                    <a:pt x="0" y="2383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2644157" y="0"/>
              <a:ext cx="2123272" cy="2383715"/>
            </a:xfrm>
            <a:custGeom>
              <a:avLst/>
              <a:gdLst/>
              <a:ahLst/>
              <a:cxnLst/>
              <a:rect l="l" t="t" r="r" b="b"/>
              <a:pathLst>
                <a:path w="2123272" h="2383715">
                  <a:moveTo>
                    <a:pt x="0" y="0"/>
                  </a:moveTo>
                  <a:lnTo>
                    <a:pt x="2123272" y="0"/>
                  </a:lnTo>
                  <a:lnTo>
                    <a:pt x="2123272" y="2383715"/>
                  </a:lnTo>
                  <a:lnTo>
                    <a:pt x="0" y="2383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2647374"/>
              <a:ext cx="4767429" cy="929649"/>
            </a:xfrm>
            <a:custGeom>
              <a:avLst/>
              <a:gdLst/>
              <a:ahLst/>
              <a:cxnLst/>
              <a:rect l="l" t="t" r="r" b="b"/>
              <a:pathLst>
                <a:path w="4767429" h="929649">
                  <a:moveTo>
                    <a:pt x="0" y="0"/>
                  </a:moveTo>
                  <a:lnTo>
                    <a:pt x="4767429" y="0"/>
                  </a:lnTo>
                  <a:lnTo>
                    <a:pt x="4767429" y="929649"/>
                  </a:lnTo>
                  <a:lnTo>
                    <a:pt x="0" y="929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133233" y="562095"/>
            <a:ext cx="6793228" cy="9596084"/>
          </a:xfrm>
          <a:custGeom>
            <a:avLst/>
            <a:gdLst/>
            <a:ahLst/>
            <a:cxnLst/>
            <a:rect l="l" t="t" r="r" b="b"/>
            <a:pathLst>
              <a:path w="6793228" h="9596084">
                <a:moveTo>
                  <a:pt x="0" y="0"/>
                </a:moveTo>
                <a:lnTo>
                  <a:pt x="6793228" y="0"/>
                </a:lnTo>
                <a:lnTo>
                  <a:pt x="6793228" y="9596084"/>
                </a:lnTo>
                <a:lnTo>
                  <a:pt x="0" y="9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2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14293381" y="4426213"/>
            <a:ext cx="2424312" cy="2119252"/>
          </a:xfrm>
          <a:custGeom>
            <a:avLst/>
            <a:gdLst/>
            <a:ahLst/>
            <a:cxnLst/>
            <a:rect l="l" t="t" r="r" b="b"/>
            <a:pathLst>
              <a:path w="2424312" h="2119252">
                <a:moveTo>
                  <a:pt x="2424312" y="0"/>
                </a:moveTo>
                <a:lnTo>
                  <a:pt x="0" y="0"/>
                </a:lnTo>
                <a:lnTo>
                  <a:pt x="0" y="2119253"/>
                </a:lnTo>
                <a:lnTo>
                  <a:pt x="2424312" y="2119253"/>
                </a:lnTo>
                <a:lnTo>
                  <a:pt x="242431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1040474">
            <a:off x="557122" y="4390317"/>
            <a:ext cx="3119418" cy="3320001"/>
          </a:xfrm>
          <a:custGeom>
            <a:avLst/>
            <a:gdLst/>
            <a:ahLst/>
            <a:cxnLst/>
            <a:rect l="l" t="t" r="r" b="b"/>
            <a:pathLst>
              <a:path w="3119418" h="3320001">
                <a:moveTo>
                  <a:pt x="0" y="0"/>
                </a:moveTo>
                <a:lnTo>
                  <a:pt x="3119418" y="0"/>
                </a:lnTo>
                <a:lnTo>
                  <a:pt x="3119418" y="3320001"/>
                </a:lnTo>
                <a:lnTo>
                  <a:pt x="0" y="33200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-1244349">
            <a:off x="16871043" y="3794423"/>
            <a:ext cx="930374" cy="1036352"/>
          </a:xfrm>
          <a:custGeom>
            <a:avLst/>
            <a:gdLst/>
            <a:ahLst/>
            <a:cxnLst/>
            <a:rect l="l" t="t" r="r" b="b"/>
            <a:pathLst>
              <a:path w="930374" h="1036352">
                <a:moveTo>
                  <a:pt x="0" y="0"/>
                </a:moveTo>
                <a:lnTo>
                  <a:pt x="930374" y="0"/>
                </a:lnTo>
                <a:lnTo>
                  <a:pt x="930374" y="1036352"/>
                </a:lnTo>
                <a:lnTo>
                  <a:pt x="0" y="10363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8379558" y="4000880"/>
            <a:ext cx="6107310" cy="4114800"/>
          </a:xfrm>
          <a:custGeom>
            <a:avLst/>
            <a:gdLst/>
            <a:ahLst/>
            <a:cxnLst/>
            <a:rect l="l" t="t" r="r" b="b"/>
            <a:pathLst>
              <a:path w="6107310" h="4114800">
                <a:moveTo>
                  <a:pt x="0" y="0"/>
                </a:moveTo>
                <a:lnTo>
                  <a:pt x="6107309" y="0"/>
                </a:lnTo>
                <a:lnTo>
                  <a:pt x="61073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028700" y="8228330"/>
            <a:ext cx="12128555" cy="1029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9"/>
              </a:lnSpc>
              <a:spcBef>
                <a:spcPct val="0"/>
              </a:spcBef>
            </a:pPr>
            <a:r>
              <a:rPr lang="en-US" sz="2949">
                <a:solidFill>
                  <a:srgbClr val="000080"/>
                </a:solidFill>
                <a:latin typeface="Barriecito"/>
                <a:ea typeface="Barriecito"/>
                <a:cs typeface="Barriecito"/>
                <a:sym typeface="Barriecito"/>
              </a:rPr>
              <a:t>All prize winners will have their design sculpted in hot glass by Allister Malcolm and his amazing glass making team at Stourbridge Glass Museum!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1028700"/>
            <a:ext cx="18288000" cy="2190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dirty="0">
                <a:solidFill>
                  <a:srgbClr val="EAEAFF"/>
                </a:solidFill>
                <a:latin typeface="Barriecito"/>
                <a:ea typeface="Barriecito"/>
                <a:cs typeface="Barriecito"/>
                <a:sym typeface="Barriecito"/>
              </a:rPr>
              <a:t>The Worshipful Company of Glass Sellers’</a:t>
            </a:r>
            <a:r>
              <a:rPr lang="en-US" sz="7200" dirty="0">
                <a:solidFill>
                  <a:srgbClr val="F5F5F5"/>
                </a:solidFill>
                <a:latin typeface="Barriecito"/>
                <a:ea typeface="Barriecito"/>
                <a:cs typeface="Barriecito"/>
                <a:sym typeface="Barriecito"/>
              </a:rPr>
              <a:t> </a:t>
            </a:r>
            <a:r>
              <a:rPr lang="en-US" sz="7200" dirty="0">
                <a:solidFill>
                  <a:srgbClr val="000080"/>
                </a:solidFill>
                <a:latin typeface="Barriecito"/>
                <a:ea typeface="Barriecito"/>
                <a:cs typeface="Barriecito"/>
                <a:sym typeface="Barriecito"/>
              </a:rPr>
              <a:t>Doodle Competition 2026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0" y="3309023"/>
            <a:ext cx="18287999" cy="708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 dirty="0">
                <a:solidFill>
                  <a:srgbClr val="00004D"/>
                </a:solidFill>
                <a:latin typeface="Barriecito"/>
                <a:ea typeface="Barriecito"/>
                <a:cs typeface="Barriecito"/>
                <a:sym typeface="Barriecito"/>
              </a:rPr>
              <a:t>Open to all primary &amp; secondary age children across the UK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33250" y="4876203"/>
            <a:ext cx="3877717" cy="226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DF091F"/>
                </a:solidFill>
                <a:latin typeface="Barriecito"/>
                <a:ea typeface="Barriecito"/>
                <a:cs typeface="Barriecito"/>
                <a:sym typeface="Barriecito"/>
              </a:rPr>
              <a:t>1st prize ~ £250</a:t>
            </a:r>
          </a:p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2552C"/>
                </a:solidFill>
                <a:latin typeface="Barriecito"/>
                <a:ea typeface="Barriecito"/>
                <a:cs typeface="Barriecito"/>
                <a:sym typeface="Barriecito"/>
              </a:rPr>
              <a:t>2nd prize ~ £150</a:t>
            </a:r>
          </a:p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B8B23"/>
                </a:solidFill>
                <a:latin typeface="Barriecito"/>
                <a:ea typeface="Barriecito"/>
                <a:cs typeface="Barriecito"/>
                <a:sym typeface="Barriecito"/>
              </a:rPr>
              <a:t>3rd prize ~ £100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78212" y="4961928"/>
            <a:ext cx="4241200" cy="2176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80"/>
              </a:lnSpc>
            </a:pPr>
            <a:r>
              <a:rPr lang="en-US" sz="4817">
                <a:solidFill>
                  <a:srgbClr val="000080"/>
                </a:solidFill>
                <a:latin typeface="Barriecito"/>
                <a:ea typeface="Barriecito"/>
                <a:cs typeface="Barriecito"/>
                <a:sym typeface="Barriecito"/>
              </a:rPr>
              <a:t>The winning schools receive a cash prize!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80">
                <a:alpha val="100000"/>
              </a:srgbClr>
            </a:gs>
            <a:gs pos="50000">
              <a:srgbClr val="C4C4FF">
                <a:alpha val="100000"/>
              </a:srgbClr>
            </a:gs>
            <a:gs pos="100000">
              <a:srgbClr val="EAEA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90401" y="1233303"/>
            <a:ext cx="4597530" cy="10599493"/>
          </a:xfrm>
          <a:custGeom>
            <a:avLst/>
            <a:gdLst/>
            <a:ahLst/>
            <a:cxnLst/>
            <a:rect l="l" t="t" r="r" b="b"/>
            <a:pathLst>
              <a:path w="4597530" h="10599493">
                <a:moveTo>
                  <a:pt x="0" y="0"/>
                </a:moveTo>
                <a:lnTo>
                  <a:pt x="4597530" y="0"/>
                </a:lnTo>
                <a:lnTo>
                  <a:pt x="4597530" y="10599493"/>
                </a:lnTo>
                <a:lnTo>
                  <a:pt x="0" y="105994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-2128947"/>
            <a:ext cx="14332984" cy="12415947"/>
          </a:xfrm>
          <a:custGeom>
            <a:avLst/>
            <a:gdLst/>
            <a:ahLst/>
            <a:cxnLst/>
            <a:rect l="l" t="t" r="r" b="b"/>
            <a:pathLst>
              <a:path w="14332984" h="12415947">
                <a:moveTo>
                  <a:pt x="0" y="0"/>
                </a:moveTo>
                <a:lnTo>
                  <a:pt x="14332984" y="0"/>
                </a:lnTo>
                <a:lnTo>
                  <a:pt x="14332984" y="12415947"/>
                </a:lnTo>
                <a:lnTo>
                  <a:pt x="0" y="12415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3683728" y="6924151"/>
            <a:ext cx="3575572" cy="2682767"/>
            <a:chOff x="0" y="0"/>
            <a:chExt cx="4767429" cy="35770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83715" cy="2383715"/>
            </a:xfrm>
            <a:custGeom>
              <a:avLst/>
              <a:gdLst/>
              <a:ahLst/>
              <a:cxnLst/>
              <a:rect l="l" t="t" r="r" b="b"/>
              <a:pathLst>
                <a:path w="2383715" h="2383715">
                  <a:moveTo>
                    <a:pt x="0" y="0"/>
                  </a:moveTo>
                  <a:lnTo>
                    <a:pt x="2383715" y="0"/>
                  </a:lnTo>
                  <a:lnTo>
                    <a:pt x="2383715" y="2383715"/>
                  </a:lnTo>
                  <a:lnTo>
                    <a:pt x="0" y="2383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2644157" y="0"/>
              <a:ext cx="2123272" cy="2383715"/>
            </a:xfrm>
            <a:custGeom>
              <a:avLst/>
              <a:gdLst/>
              <a:ahLst/>
              <a:cxnLst/>
              <a:rect l="l" t="t" r="r" b="b"/>
              <a:pathLst>
                <a:path w="2123272" h="2383715">
                  <a:moveTo>
                    <a:pt x="0" y="0"/>
                  </a:moveTo>
                  <a:lnTo>
                    <a:pt x="2123272" y="0"/>
                  </a:lnTo>
                  <a:lnTo>
                    <a:pt x="2123272" y="2383715"/>
                  </a:lnTo>
                  <a:lnTo>
                    <a:pt x="0" y="2383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2647374"/>
              <a:ext cx="4767429" cy="929649"/>
            </a:xfrm>
            <a:custGeom>
              <a:avLst/>
              <a:gdLst/>
              <a:ahLst/>
              <a:cxnLst/>
              <a:rect l="l" t="t" r="r" b="b"/>
              <a:pathLst>
                <a:path w="4767429" h="929649">
                  <a:moveTo>
                    <a:pt x="0" y="0"/>
                  </a:moveTo>
                  <a:lnTo>
                    <a:pt x="4767429" y="0"/>
                  </a:lnTo>
                  <a:lnTo>
                    <a:pt x="4767429" y="929649"/>
                  </a:lnTo>
                  <a:lnTo>
                    <a:pt x="0" y="929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Freeform 8"/>
          <p:cNvSpPr/>
          <p:nvPr/>
        </p:nvSpPr>
        <p:spPr>
          <a:xfrm>
            <a:off x="888276" y="5251107"/>
            <a:ext cx="1586689" cy="1673045"/>
          </a:xfrm>
          <a:custGeom>
            <a:avLst/>
            <a:gdLst/>
            <a:ahLst/>
            <a:cxnLst/>
            <a:rect l="l" t="t" r="r" b="b"/>
            <a:pathLst>
              <a:path w="1586689" h="1673045">
                <a:moveTo>
                  <a:pt x="0" y="0"/>
                </a:moveTo>
                <a:lnTo>
                  <a:pt x="1586689" y="0"/>
                </a:lnTo>
                <a:lnTo>
                  <a:pt x="1586689" y="1673044"/>
                </a:lnTo>
                <a:lnTo>
                  <a:pt x="0" y="16730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3198152" y="8171532"/>
            <a:ext cx="2882081" cy="1846934"/>
          </a:xfrm>
          <a:custGeom>
            <a:avLst/>
            <a:gdLst/>
            <a:ahLst/>
            <a:cxnLst/>
            <a:rect l="l" t="t" r="r" b="b"/>
            <a:pathLst>
              <a:path w="2882081" h="1846934">
                <a:moveTo>
                  <a:pt x="0" y="0"/>
                </a:moveTo>
                <a:lnTo>
                  <a:pt x="2882081" y="0"/>
                </a:lnTo>
                <a:lnTo>
                  <a:pt x="2882081" y="1846934"/>
                </a:lnTo>
                <a:lnTo>
                  <a:pt x="0" y="18469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8176946" y="4820455"/>
            <a:ext cx="1569494" cy="1712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49"/>
              </a:lnSpc>
              <a:spcBef>
                <a:spcPct val="0"/>
              </a:spcBef>
            </a:pPr>
            <a:r>
              <a:rPr lang="en-US" sz="9963">
                <a:solidFill>
                  <a:srgbClr val="EAEAFF"/>
                </a:solidFill>
                <a:latin typeface="Barriecito"/>
                <a:ea typeface="Barriecito"/>
                <a:cs typeface="Barriecito"/>
                <a:sym typeface="Barriecito"/>
              </a:rPr>
              <a:t> → </a:t>
            </a:r>
          </a:p>
        </p:txBody>
      </p:sp>
      <p:sp>
        <p:nvSpPr>
          <p:cNvPr id="11" name="Freeform 11"/>
          <p:cNvSpPr/>
          <p:nvPr/>
        </p:nvSpPr>
        <p:spPr>
          <a:xfrm>
            <a:off x="345186" y="7084109"/>
            <a:ext cx="4259558" cy="3514135"/>
          </a:xfrm>
          <a:custGeom>
            <a:avLst/>
            <a:gdLst/>
            <a:ahLst/>
            <a:cxnLst/>
            <a:rect l="l" t="t" r="r" b="b"/>
            <a:pathLst>
              <a:path w="4259558" h="3514135">
                <a:moveTo>
                  <a:pt x="0" y="0"/>
                </a:moveTo>
                <a:lnTo>
                  <a:pt x="4259558" y="0"/>
                </a:lnTo>
                <a:lnTo>
                  <a:pt x="4259558" y="3514135"/>
                </a:lnTo>
                <a:lnTo>
                  <a:pt x="0" y="3514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3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9571010" y="3178485"/>
            <a:ext cx="4066766" cy="4533419"/>
            <a:chOff x="0" y="0"/>
            <a:chExt cx="1071082" cy="119398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71082" cy="1193987"/>
            </a:xfrm>
            <a:custGeom>
              <a:avLst/>
              <a:gdLst/>
              <a:ahLst/>
              <a:cxnLst/>
              <a:rect l="l" t="t" r="r" b="b"/>
              <a:pathLst>
                <a:path w="1071082" h="1193987">
                  <a:moveTo>
                    <a:pt x="0" y="0"/>
                  </a:moveTo>
                  <a:lnTo>
                    <a:pt x="1071082" y="0"/>
                  </a:lnTo>
                  <a:lnTo>
                    <a:pt x="1071082" y="1193987"/>
                  </a:lnTo>
                  <a:lnTo>
                    <a:pt x="0" y="1193987"/>
                  </a:lnTo>
                  <a:close/>
                </a:path>
              </a:pathLst>
            </a:custGeom>
            <a:gradFill rotWithShape="1">
              <a:gsLst>
                <a:gs pos="0">
                  <a:srgbClr val="000080">
                    <a:alpha val="100000"/>
                  </a:srgbClr>
                </a:gs>
                <a:gs pos="50000">
                  <a:srgbClr val="C4C4FF">
                    <a:alpha val="100000"/>
                  </a:srgbClr>
                </a:gs>
                <a:gs pos="100000">
                  <a:srgbClr val="EAEAFF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071082" cy="12225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9746440" y="3304775"/>
            <a:ext cx="3715907" cy="4277672"/>
          </a:xfrm>
          <a:custGeom>
            <a:avLst/>
            <a:gdLst/>
            <a:ahLst/>
            <a:cxnLst/>
            <a:rect l="l" t="t" r="r" b="b"/>
            <a:pathLst>
              <a:path w="3715907" h="4277672">
                <a:moveTo>
                  <a:pt x="0" y="0"/>
                </a:moveTo>
                <a:lnTo>
                  <a:pt x="3715907" y="0"/>
                </a:lnTo>
                <a:lnTo>
                  <a:pt x="3715907" y="4277671"/>
                </a:lnTo>
                <a:lnTo>
                  <a:pt x="0" y="42776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9132" t="-3487" r="-5580" b="-4847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>
            <a:off x="4424439" y="3178485"/>
            <a:ext cx="4066766" cy="4533419"/>
            <a:chOff x="0" y="0"/>
            <a:chExt cx="1071082" cy="119398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1082" cy="1193987"/>
            </a:xfrm>
            <a:custGeom>
              <a:avLst/>
              <a:gdLst/>
              <a:ahLst/>
              <a:cxnLst/>
              <a:rect l="l" t="t" r="r" b="b"/>
              <a:pathLst>
                <a:path w="1071082" h="1193987">
                  <a:moveTo>
                    <a:pt x="0" y="0"/>
                  </a:moveTo>
                  <a:lnTo>
                    <a:pt x="1071082" y="0"/>
                  </a:lnTo>
                  <a:lnTo>
                    <a:pt x="1071082" y="1193987"/>
                  </a:lnTo>
                  <a:lnTo>
                    <a:pt x="0" y="1193987"/>
                  </a:lnTo>
                  <a:close/>
                </a:path>
              </a:pathLst>
            </a:custGeom>
            <a:gradFill rotWithShape="1">
              <a:gsLst>
                <a:gs pos="0">
                  <a:srgbClr val="000080">
                    <a:alpha val="100000"/>
                  </a:srgbClr>
                </a:gs>
                <a:gs pos="50000">
                  <a:srgbClr val="C4C4FF">
                    <a:alpha val="100000"/>
                  </a:srgbClr>
                </a:gs>
                <a:gs pos="100000">
                  <a:srgbClr val="EAEAFF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1071082" cy="12225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4566706" y="3304775"/>
            <a:ext cx="3792547" cy="4277672"/>
          </a:xfrm>
          <a:custGeom>
            <a:avLst/>
            <a:gdLst/>
            <a:ahLst/>
            <a:cxnLst/>
            <a:rect l="l" t="t" r="r" b="b"/>
            <a:pathLst>
              <a:path w="3792547" h="4277672">
                <a:moveTo>
                  <a:pt x="0" y="0"/>
                </a:moveTo>
                <a:lnTo>
                  <a:pt x="3792547" y="0"/>
                </a:lnTo>
                <a:lnTo>
                  <a:pt x="3792547" y="4277671"/>
                </a:lnTo>
                <a:lnTo>
                  <a:pt x="0" y="4277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466" t="-16906" r="-4612" b="-1913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0" y="895350"/>
            <a:ext cx="18288000" cy="1226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 dirty="0">
                <a:solidFill>
                  <a:srgbClr val="EAEAFF"/>
                </a:solidFill>
                <a:latin typeface="Barriecito"/>
                <a:ea typeface="Barriecito"/>
                <a:cs typeface="Barriecito"/>
                <a:sym typeface="Barriecito"/>
              </a:rPr>
              <a:t>Your Drawing → A Glass Sculpture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0" y="2189116"/>
            <a:ext cx="18288000" cy="708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 dirty="0">
                <a:solidFill>
                  <a:srgbClr val="00004D"/>
                </a:solidFill>
                <a:latin typeface="Barriecito"/>
                <a:ea typeface="Barriecito"/>
                <a:cs typeface="Barriecito"/>
                <a:sym typeface="Barriecito"/>
              </a:rPr>
              <a:t>Your idea could be turned into a real glass artwork.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0" y="7853420"/>
            <a:ext cx="18288000" cy="708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 dirty="0">
                <a:solidFill>
                  <a:srgbClr val="000080"/>
                </a:solidFill>
                <a:latin typeface="Barriecito"/>
                <a:ea typeface="Barriecito"/>
                <a:cs typeface="Barriecito"/>
                <a:sym typeface="Barriecito"/>
              </a:rPr>
              <a:t>Previous winning entry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80">
                <a:alpha val="100000"/>
              </a:srgbClr>
            </a:gs>
            <a:gs pos="50000">
              <a:srgbClr val="C4C4FF">
                <a:alpha val="100000"/>
              </a:srgbClr>
            </a:gs>
            <a:gs pos="100000">
              <a:srgbClr val="EAEA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04932" y="339090"/>
            <a:ext cx="10335447" cy="8229600"/>
          </a:xfrm>
          <a:custGeom>
            <a:avLst/>
            <a:gdLst/>
            <a:ahLst/>
            <a:cxnLst/>
            <a:rect l="l" t="t" r="r" b="b"/>
            <a:pathLst>
              <a:path w="10335447" h="8229600">
                <a:moveTo>
                  <a:pt x="0" y="0"/>
                </a:moveTo>
                <a:lnTo>
                  <a:pt x="10335448" y="0"/>
                </a:lnTo>
                <a:lnTo>
                  <a:pt x="103354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683728" y="6924151"/>
            <a:ext cx="3575572" cy="2682767"/>
            <a:chOff x="0" y="0"/>
            <a:chExt cx="4767429" cy="35770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3715" cy="2383715"/>
            </a:xfrm>
            <a:custGeom>
              <a:avLst/>
              <a:gdLst/>
              <a:ahLst/>
              <a:cxnLst/>
              <a:rect l="l" t="t" r="r" b="b"/>
              <a:pathLst>
                <a:path w="2383715" h="2383715">
                  <a:moveTo>
                    <a:pt x="0" y="0"/>
                  </a:moveTo>
                  <a:lnTo>
                    <a:pt x="2383715" y="0"/>
                  </a:lnTo>
                  <a:lnTo>
                    <a:pt x="2383715" y="2383715"/>
                  </a:lnTo>
                  <a:lnTo>
                    <a:pt x="0" y="2383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2644157" y="0"/>
              <a:ext cx="2123272" cy="2383715"/>
            </a:xfrm>
            <a:custGeom>
              <a:avLst/>
              <a:gdLst/>
              <a:ahLst/>
              <a:cxnLst/>
              <a:rect l="l" t="t" r="r" b="b"/>
              <a:pathLst>
                <a:path w="2123272" h="2383715">
                  <a:moveTo>
                    <a:pt x="0" y="0"/>
                  </a:moveTo>
                  <a:lnTo>
                    <a:pt x="2123272" y="0"/>
                  </a:lnTo>
                  <a:lnTo>
                    <a:pt x="2123272" y="2383715"/>
                  </a:lnTo>
                  <a:lnTo>
                    <a:pt x="0" y="2383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2647374"/>
              <a:ext cx="4767429" cy="929649"/>
            </a:xfrm>
            <a:custGeom>
              <a:avLst/>
              <a:gdLst/>
              <a:ahLst/>
              <a:cxnLst/>
              <a:rect l="l" t="t" r="r" b="b"/>
              <a:pathLst>
                <a:path w="4767429" h="929649">
                  <a:moveTo>
                    <a:pt x="0" y="0"/>
                  </a:moveTo>
                  <a:lnTo>
                    <a:pt x="4767429" y="0"/>
                  </a:lnTo>
                  <a:lnTo>
                    <a:pt x="4767429" y="929649"/>
                  </a:lnTo>
                  <a:lnTo>
                    <a:pt x="0" y="929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0" y="895350"/>
            <a:ext cx="18288000" cy="1226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 dirty="0">
                <a:solidFill>
                  <a:srgbClr val="00004D"/>
                </a:solidFill>
                <a:latin typeface="Barriecito"/>
                <a:ea typeface="Barriecito"/>
                <a:cs typeface="Barriecito"/>
                <a:sym typeface="Barriecito"/>
              </a:rPr>
              <a:t>This Year’s Theme:</a:t>
            </a:r>
            <a:r>
              <a:rPr lang="en-US" sz="7200" dirty="0">
                <a:solidFill>
                  <a:srgbClr val="F48539"/>
                </a:solidFill>
                <a:latin typeface="Barriecito"/>
                <a:ea typeface="Barriecito"/>
                <a:cs typeface="Barriecito"/>
                <a:sym typeface="Barriecito"/>
              </a:rPr>
              <a:t> </a:t>
            </a:r>
            <a:r>
              <a:rPr lang="en-US" sz="7200" dirty="0">
                <a:solidFill>
                  <a:srgbClr val="6198FF"/>
                </a:solidFill>
                <a:latin typeface="Barriecito"/>
                <a:ea typeface="Barriecito"/>
                <a:cs typeface="Barriecito"/>
                <a:sym typeface="Barriecito"/>
              </a:rPr>
              <a:t>Under the Sea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656073"/>
            <a:ext cx="11343956" cy="295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dirty="0">
                <a:solidFill>
                  <a:srgbClr val="00004D"/>
                </a:solidFill>
                <a:latin typeface="Barriecito"/>
                <a:ea typeface="Barriecito"/>
                <a:cs typeface="Barriecito"/>
                <a:sym typeface="Barriecito"/>
              </a:rPr>
              <a:t>On the back of your drawing, write:</a:t>
            </a:r>
          </a:p>
          <a:p>
            <a:pPr marL="906780" lvl="1" indent="-453390" algn="l">
              <a:lnSpc>
                <a:spcPts val="5880"/>
              </a:lnSpc>
              <a:spcBef>
                <a:spcPct val="0"/>
              </a:spcBef>
              <a:buFont typeface="Arial"/>
              <a:buChar char="•"/>
            </a:pPr>
            <a:r>
              <a:rPr lang="en-US" sz="4200" dirty="0">
                <a:solidFill>
                  <a:srgbClr val="00004D"/>
                </a:solidFill>
                <a:latin typeface="Barriecito"/>
                <a:ea typeface="Barriecito"/>
                <a:cs typeface="Barriecito"/>
                <a:sym typeface="Barriecito"/>
              </a:rPr>
              <a:t>Why you chose this creature</a:t>
            </a:r>
          </a:p>
          <a:p>
            <a:pPr marL="906780" lvl="1" indent="-453390" algn="l">
              <a:lnSpc>
                <a:spcPts val="5880"/>
              </a:lnSpc>
              <a:spcBef>
                <a:spcPct val="0"/>
              </a:spcBef>
              <a:buFont typeface="Arial"/>
              <a:buChar char="•"/>
            </a:pPr>
            <a:r>
              <a:rPr lang="en-US" sz="4200" dirty="0">
                <a:solidFill>
                  <a:srgbClr val="00004D"/>
                </a:solidFill>
                <a:latin typeface="Barriecito"/>
                <a:ea typeface="Barriecito"/>
                <a:cs typeface="Barriecito"/>
                <a:sym typeface="Barriecito"/>
              </a:rPr>
              <a:t>What it means to you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endParaRPr lang="en-US" sz="4200" dirty="0">
              <a:solidFill>
                <a:srgbClr val="00004D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227282" y="3208145"/>
            <a:ext cx="13032018" cy="302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69" lvl="1" indent="-464185" algn="l">
              <a:lnSpc>
                <a:spcPts val="6019"/>
              </a:lnSpc>
              <a:buFont typeface="Arial"/>
              <a:buChar char="•"/>
            </a:pPr>
            <a:r>
              <a:rPr lang="en-US" sz="4299" dirty="0">
                <a:solidFill>
                  <a:srgbClr val="000080"/>
                </a:solidFill>
                <a:latin typeface="Barriecito"/>
                <a:ea typeface="Barriecito"/>
                <a:cs typeface="Barriecito"/>
                <a:sym typeface="Barriecito"/>
              </a:rPr>
              <a:t>Draw your </a:t>
            </a:r>
            <a:r>
              <a:rPr lang="en-US" sz="4299" dirty="0" err="1">
                <a:solidFill>
                  <a:srgbClr val="000080"/>
                </a:solidFill>
                <a:latin typeface="Barriecito"/>
                <a:ea typeface="Barriecito"/>
                <a:cs typeface="Barriecito"/>
                <a:sym typeface="Barriecito"/>
              </a:rPr>
              <a:t>favourite</a:t>
            </a:r>
            <a:r>
              <a:rPr lang="en-US" sz="4299" dirty="0">
                <a:solidFill>
                  <a:srgbClr val="000080"/>
                </a:solidFill>
                <a:latin typeface="Barriecito"/>
                <a:ea typeface="Barriecito"/>
                <a:cs typeface="Barriecito"/>
                <a:sym typeface="Barriecito"/>
              </a:rPr>
              <a:t> sea creature</a:t>
            </a:r>
          </a:p>
          <a:p>
            <a:pPr marL="928369" lvl="1" indent="-464185" algn="l">
              <a:lnSpc>
                <a:spcPts val="6019"/>
              </a:lnSpc>
              <a:spcBef>
                <a:spcPct val="0"/>
              </a:spcBef>
              <a:buFont typeface="Arial"/>
              <a:buChar char="•"/>
            </a:pPr>
            <a:r>
              <a:rPr lang="en-US" sz="4299" dirty="0">
                <a:solidFill>
                  <a:srgbClr val="000080"/>
                </a:solidFill>
                <a:latin typeface="Barriecito"/>
                <a:ea typeface="Barriecito"/>
                <a:cs typeface="Barriecito"/>
                <a:sym typeface="Barriecito"/>
              </a:rPr>
              <a:t>Use real sea life for inspiration</a:t>
            </a:r>
          </a:p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 dirty="0">
                <a:solidFill>
                  <a:srgbClr val="000080"/>
                </a:solidFill>
                <a:latin typeface="Barriecito"/>
                <a:ea typeface="Barriecito"/>
                <a:cs typeface="Barriecito"/>
                <a:sym typeface="Barriecito"/>
              </a:rPr>
              <a:t>       (fish, turtles, octopus, jellyfish, seahorses, whales)</a:t>
            </a:r>
          </a:p>
          <a:p>
            <a:pPr algn="ctr">
              <a:lnSpc>
                <a:spcPts val="6019"/>
              </a:lnSpc>
              <a:spcBef>
                <a:spcPct val="0"/>
              </a:spcBef>
            </a:pPr>
            <a:endParaRPr lang="en-US" sz="4299" dirty="0">
              <a:solidFill>
                <a:srgbClr val="00008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9586841" y="7761000"/>
            <a:ext cx="2785815" cy="2012751"/>
          </a:xfrm>
          <a:custGeom>
            <a:avLst/>
            <a:gdLst/>
            <a:ahLst/>
            <a:cxnLst/>
            <a:rect l="l" t="t" r="r" b="b"/>
            <a:pathLst>
              <a:path w="2785815" h="2012751">
                <a:moveTo>
                  <a:pt x="2785815" y="0"/>
                </a:moveTo>
                <a:lnTo>
                  <a:pt x="0" y="0"/>
                </a:lnTo>
                <a:lnTo>
                  <a:pt x="0" y="2012752"/>
                </a:lnTo>
                <a:lnTo>
                  <a:pt x="2785815" y="2012752"/>
                </a:lnTo>
                <a:lnTo>
                  <a:pt x="278581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>
            <a:off x="209357" y="2620335"/>
            <a:ext cx="4468240" cy="3866889"/>
          </a:xfrm>
          <a:custGeom>
            <a:avLst/>
            <a:gdLst/>
            <a:ahLst/>
            <a:cxnLst/>
            <a:rect l="l" t="t" r="r" b="b"/>
            <a:pathLst>
              <a:path w="4468240" h="3866889">
                <a:moveTo>
                  <a:pt x="4468240" y="0"/>
                </a:moveTo>
                <a:lnTo>
                  <a:pt x="0" y="0"/>
                </a:lnTo>
                <a:lnTo>
                  <a:pt x="0" y="3866889"/>
                </a:lnTo>
                <a:lnTo>
                  <a:pt x="4468240" y="3866889"/>
                </a:lnTo>
                <a:lnTo>
                  <a:pt x="446824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80">
                <a:alpha val="100000"/>
              </a:srgbClr>
            </a:gs>
            <a:gs pos="50000">
              <a:srgbClr val="C4C4FF">
                <a:alpha val="100000"/>
              </a:srgbClr>
            </a:gs>
            <a:gs pos="100000">
              <a:srgbClr val="EAEA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7656" y="1355090"/>
            <a:ext cx="17512688" cy="9391179"/>
          </a:xfrm>
          <a:custGeom>
            <a:avLst/>
            <a:gdLst/>
            <a:ahLst/>
            <a:cxnLst/>
            <a:rect l="l" t="t" r="r" b="b"/>
            <a:pathLst>
              <a:path w="17512688" h="9391179">
                <a:moveTo>
                  <a:pt x="0" y="0"/>
                </a:moveTo>
                <a:lnTo>
                  <a:pt x="17512688" y="0"/>
                </a:lnTo>
                <a:lnTo>
                  <a:pt x="17512688" y="9391179"/>
                </a:lnTo>
                <a:lnTo>
                  <a:pt x="0" y="93911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683728" y="6924151"/>
            <a:ext cx="3575572" cy="2682767"/>
            <a:chOff x="0" y="0"/>
            <a:chExt cx="4767429" cy="35770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3715" cy="2383715"/>
            </a:xfrm>
            <a:custGeom>
              <a:avLst/>
              <a:gdLst/>
              <a:ahLst/>
              <a:cxnLst/>
              <a:rect l="l" t="t" r="r" b="b"/>
              <a:pathLst>
                <a:path w="2383715" h="2383715">
                  <a:moveTo>
                    <a:pt x="0" y="0"/>
                  </a:moveTo>
                  <a:lnTo>
                    <a:pt x="2383715" y="0"/>
                  </a:lnTo>
                  <a:lnTo>
                    <a:pt x="2383715" y="2383715"/>
                  </a:lnTo>
                  <a:lnTo>
                    <a:pt x="0" y="2383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2644157" y="0"/>
              <a:ext cx="2123272" cy="2383715"/>
            </a:xfrm>
            <a:custGeom>
              <a:avLst/>
              <a:gdLst/>
              <a:ahLst/>
              <a:cxnLst/>
              <a:rect l="l" t="t" r="r" b="b"/>
              <a:pathLst>
                <a:path w="2123272" h="2383715">
                  <a:moveTo>
                    <a:pt x="0" y="0"/>
                  </a:moveTo>
                  <a:lnTo>
                    <a:pt x="2123272" y="0"/>
                  </a:lnTo>
                  <a:lnTo>
                    <a:pt x="2123272" y="2383715"/>
                  </a:lnTo>
                  <a:lnTo>
                    <a:pt x="0" y="2383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2647374"/>
              <a:ext cx="4767429" cy="929649"/>
            </a:xfrm>
            <a:custGeom>
              <a:avLst/>
              <a:gdLst/>
              <a:ahLst/>
              <a:cxnLst/>
              <a:rect l="l" t="t" r="r" b="b"/>
              <a:pathLst>
                <a:path w="4767429" h="929649">
                  <a:moveTo>
                    <a:pt x="0" y="0"/>
                  </a:moveTo>
                  <a:lnTo>
                    <a:pt x="4767429" y="0"/>
                  </a:lnTo>
                  <a:lnTo>
                    <a:pt x="4767429" y="929649"/>
                  </a:lnTo>
                  <a:lnTo>
                    <a:pt x="0" y="929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14017205" y="1355090"/>
            <a:ext cx="2908618" cy="3029810"/>
          </a:xfrm>
          <a:custGeom>
            <a:avLst/>
            <a:gdLst/>
            <a:ahLst/>
            <a:cxnLst/>
            <a:rect l="l" t="t" r="r" b="b"/>
            <a:pathLst>
              <a:path w="2908618" h="3029810">
                <a:moveTo>
                  <a:pt x="2908618" y="0"/>
                </a:moveTo>
                <a:lnTo>
                  <a:pt x="0" y="0"/>
                </a:lnTo>
                <a:lnTo>
                  <a:pt x="0" y="3029811"/>
                </a:lnTo>
                <a:lnTo>
                  <a:pt x="2908618" y="3029811"/>
                </a:lnTo>
                <a:lnTo>
                  <a:pt x="290861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1488048">
            <a:off x="4061299" y="8817611"/>
            <a:ext cx="646682" cy="1173903"/>
          </a:xfrm>
          <a:custGeom>
            <a:avLst/>
            <a:gdLst/>
            <a:ahLst/>
            <a:cxnLst/>
            <a:rect l="l" t="t" r="r" b="b"/>
            <a:pathLst>
              <a:path w="646682" h="1173903">
                <a:moveTo>
                  <a:pt x="0" y="0"/>
                </a:moveTo>
                <a:lnTo>
                  <a:pt x="646682" y="0"/>
                </a:lnTo>
                <a:lnTo>
                  <a:pt x="646682" y="1173903"/>
                </a:lnTo>
                <a:lnTo>
                  <a:pt x="0" y="11739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0" y="895350"/>
            <a:ext cx="18287999" cy="1226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 dirty="0">
                <a:solidFill>
                  <a:srgbClr val="EAEAFF"/>
                </a:solidFill>
                <a:latin typeface="Barriecito"/>
                <a:ea typeface="Barriecito"/>
                <a:cs typeface="Barriecito"/>
                <a:sym typeface="Barriecito"/>
              </a:rPr>
              <a:t>Design Tips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24365" y="3026174"/>
            <a:ext cx="11556683" cy="302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69" lvl="1" indent="-464185" algn="l">
              <a:lnSpc>
                <a:spcPts val="6019"/>
              </a:lnSpc>
              <a:buFont typeface="Arial"/>
              <a:buChar char="•"/>
            </a:pPr>
            <a:r>
              <a:rPr lang="en-US" sz="4299" dirty="0">
                <a:solidFill>
                  <a:srgbClr val="00004D"/>
                </a:solidFill>
                <a:latin typeface="Barriecito"/>
                <a:ea typeface="Barriecito"/>
                <a:cs typeface="Barriecito"/>
                <a:sym typeface="Barriecito"/>
              </a:rPr>
              <a:t>Use bold, simple shapes</a:t>
            </a:r>
          </a:p>
          <a:p>
            <a:pPr marL="928369" lvl="1" indent="-464185" algn="l">
              <a:lnSpc>
                <a:spcPts val="6019"/>
              </a:lnSpc>
              <a:buFont typeface="Arial"/>
              <a:buChar char="•"/>
            </a:pPr>
            <a:r>
              <a:rPr lang="en-US" sz="4299" dirty="0">
                <a:solidFill>
                  <a:srgbClr val="000080"/>
                </a:solidFill>
                <a:latin typeface="Barriecito"/>
                <a:ea typeface="Barriecito"/>
                <a:cs typeface="Barriecito"/>
                <a:sym typeface="Barriecito"/>
              </a:rPr>
              <a:t>Bright colours work well</a:t>
            </a:r>
          </a:p>
          <a:p>
            <a:pPr marL="928369" lvl="1" indent="-464185" algn="l">
              <a:lnSpc>
                <a:spcPts val="6019"/>
              </a:lnSpc>
              <a:buFont typeface="Arial"/>
              <a:buChar char="•"/>
            </a:pPr>
            <a:r>
              <a:rPr lang="en-US" sz="4299" dirty="0">
                <a:solidFill>
                  <a:srgbClr val="00004D"/>
                </a:solidFill>
                <a:latin typeface="Barriecito"/>
                <a:ea typeface="Barriecito"/>
                <a:cs typeface="Barriecito"/>
                <a:sym typeface="Barriecito"/>
              </a:rPr>
              <a:t>Add patterns or textures</a:t>
            </a:r>
          </a:p>
          <a:p>
            <a:pPr marL="928369" lvl="1" indent="-464185" algn="l">
              <a:lnSpc>
                <a:spcPts val="6019"/>
              </a:lnSpc>
              <a:buFont typeface="Arial"/>
              <a:buChar char="•"/>
            </a:pPr>
            <a:r>
              <a:rPr lang="en-US" sz="4299" dirty="0">
                <a:solidFill>
                  <a:srgbClr val="000080"/>
                </a:solidFill>
                <a:latin typeface="Barriecito"/>
                <a:ea typeface="Barriecito"/>
                <a:cs typeface="Barriecito"/>
                <a:sym typeface="Barriecito"/>
              </a:rPr>
              <a:t>Imagine how it might look as a glass sculpture</a:t>
            </a:r>
          </a:p>
        </p:txBody>
      </p:sp>
      <p:sp>
        <p:nvSpPr>
          <p:cNvPr id="11" name="Freeform 11"/>
          <p:cNvSpPr/>
          <p:nvPr/>
        </p:nvSpPr>
        <p:spPr>
          <a:xfrm>
            <a:off x="387656" y="7728353"/>
            <a:ext cx="3090745" cy="3059893"/>
          </a:xfrm>
          <a:custGeom>
            <a:avLst/>
            <a:gdLst/>
            <a:ahLst/>
            <a:cxnLst/>
            <a:rect l="l" t="t" r="r" b="b"/>
            <a:pathLst>
              <a:path w="3090745" h="3059893">
                <a:moveTo>
                  <a:pt x="0" y="0"/>
                </a:moveTo>
                <a:lnTo>
                  <a:pt x="3090745" y="0"/>
                </a:lnTo>
                <a:lnTo>
                  <a:pt x="3090745" y="3059894"/>
                </a:lnTo>
                <a:lnTo>
                  <a:pt x="0" y="30598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flipH="1">
            <a:off x="527826" y="6050679"/>
            <a:ext cx="4649567" cy="3139855"/>
          </a:xfrm>
          <a:custGeom>
            <a:avLst/>
            <a:gdLst/>
            <a:ahLst/>
            <a:cxnLst/>
            <a:rect l="l" t="t" r="r" b="b"/>
            <a:pathLst>
              <a:path w="4649567" h="3139855">
                <a:moveTo>
                  <a:pt x="4649566" y="0"/>
                </a:moveTo>
                <a:lnTo>
                  <a:pt x="0" y="0"/>
                </a:lnTo>
                <a:lnTo>
                  <a:pt x="0" y="3139856"/>
                </a:lnTo>
                <a:lnTo>
                  <a:pt x="4649566" y="3139856"/>
                </a:lnTo>
                <a:lnTo>
                  <a:pt x="464956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80">
                <a:alpha val="100000"/>
              </a:srgbClr>
            </a:gs>
            <a:gs pos="50000">
              <a:srgbClr val="C4C4FF">
                <a:alpha val="100000"/>
              </a:srgbClr>
            </a:gs>
            <a:gs pos="100000">
              <a:srgbClr val="EAEA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46780">
            <a:off x="10778635" y="6759"/>
            <a:ext cx="9385759" cy="7133177"/>
          </a:xfrm>
          <a:custGeom>
            <a:avLst/>
            <a:gdLst/>
            <a:ahLst/>
            <a:cxnLst/>
            <a:rect l="l" t="t" r="r" b="b"/>
            <a:pathLst>
              <a:path w="9385759" h="7133177">
                <a:moveTo>
                  <a:pt x="0" y="0"/>
                </a:moveTo>
                <a:lnTo>
                  <a:pt x="9385758" y="0"/>
                </a:lnTo>
                <a:lnTo>
                  <a:pt x="9385758" y="7133177"/>
                </a:lnTo>
                <a:lnTo>
                  <a:pt x="0" y="71331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2999"/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/>
          <p:cNvGrpSpPr/>
          <p:nvPr/>
        </p:nvGrpSpPr>
        <p:grpSpPr>
          <a:xfrm>
            <a:off x="13683728" y="6924151"/>
            <a:ext cx="3575572" cy="2682767"/>
            <a:chOff x="0" y="0"/>
            <a:chExt cx="4767429" cy="35770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3715" cy="2383715"/>
            </a:xfrm>
            <a:custGeom>
              <a:avLst/>
              <a:gdLst/>
              <a:ahLst/>
              <a:cxnLst/>
              <a:rect l="l" t="t" r="r" b="b"/>
              <a:pathLst>
                <a:path w="2383715" h="2383715">
                  <a:moveTo>
                    <a:pt x="0" y="0"/>
                  </a:moveTo>
                  <a:lnTo>
                    <a:pt x="2383715" y="0"/>
                  </a:lnTo>
                  <a:lnTo>
                    <a:pt x="2383715" y="2383715"/>
                  </a:lnTo>
                  <a:lnTo>
                    <a:pt x="0" y="2383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2644157" y="0"/>
              <a:ext cx="2123272" cy="2383715"/>
            </a:xfrm>
            <a:custGeom>
              <a:avLst/>
              <a:gdLst/>
              <a:ahLst/>
              <a:cxnLst/>
              <a:rect l="l" t="t" r="r" b="b"/>
              <a:pathLst>
                <a:path w="2123272" h="2383715">
                  <a:moveTo>
                    <a:pt x="0" y="0"/>
                  </a:moveTo>
                  <a:lnTo>
                    <a:pt x="2123272" y="0"/>
                  </a:lnTo>
                  <a:lnTo>
                    <a:pt x="2123272" y="2383715"/>
                  </a:lnTo>
                  <a:lnTo>
                    <a:pt x="0" y="2383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2647374"/>
              <a:ext cx="4767429" cy="929649"/>
            </a:xfrm>
            <a:custGeom>
              <a:avLst/>
              <a:gdLst/>
              <a:ahLst/>
              <a:cxnLst/>
              <a:rect l="l" t="t" r="r" b="b"/>
              <a:pathLst>
                <a:path w="4767429" h="929649">
                  <a:moveTo>
                    <a:pt x="0" y="0"/>
                  </a:moveTo>
                  <a:lnTo>
                    <a:pt x="4767429" y="0"/>
                  </a:lnTo>
                  <a:lnTo>
                    <a:pt x="4767429" y="929649"/>
                  </a:lnTo>
                  <a:lnTo>
                    <a:pt x="0" y="929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377418" y="8106413"/>
            <a:ext cx="8005740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 dirty="0">
                <a:solidFill>
                  <a:srgbClr val="000080"/>
                </a:solidFill>
                <a:latin typeface="Barriecito"/>
                <a:ea typeface="Barriecito"/>
                <a:cs typeface="Barriecito"/>
                <a:sym typeface="Barriecito"/>
              </a:rPr>
              <a:t>Winners can visit the glass studio and see their work made in glass!</a:t>
            </a:r>
          </a:p>
        </p:txBody>
      </p:sp>
      <p:sp>
        <p:nvSpPr>
          <p:cNvPr id="8" name="Freeform 8"/>
          <p:cNvSpPr/>
          <p:nvPr/>
        </p:nvSpPr>
        <p:spPr>
          <a:xfrm>
            <a:off x="10909794" y="6058515"/>
            <a:ext cx="2204522" cy="3776482"/>
          </a:xfrm>
          <a:custGeom>
            <a:avLst/>
            <a:gdLst/>
            <a:ahLst/>
            <a:cxnLst/>
            <a:rect l="l" t="t" r="r" b="b"/>
            <a:pathLst>
              <a:path w="2204522" h="3776482">
                <a:moveTo>
                  <a:pt x="0" y="0"/>
                </a:moveTo>
                <a:lnTo>
                  <a:pt x="2204522" y="0"/>
                </a:lnTo>
                <a:lnTo>
                  <a:pt x="2204522" y="3776482"/>
                </a:lnTo>
                <a:lnTo>
                  <a:pt x="0" y="37764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1307081" y="6368343"/>
            <a:ext cx="5587370" cy="4365133"/>
          </a:xfrm>
          <a:custGeom>
            <a:avLst/>
            <a:gdLst/>
            <a:ahLst/>
            <a:cxnLst/>
            <a:rect l="l" t="t" r="r" b="b"/>
            <a:pathLst>
              <a:path w="5587370" h="4365133">
                <a:moveTo>
                  <a:pt x="0" y="0"/>
                </a:moveTo>
                <a:lnTo>
                  <a:pt x="5587371" y="0"/>
                </a:lnTo>
                <a:lnTo>
                  <a:pt x="5587371" y="4365134"/>
                </a:lnTo>
                <a:lnTo>
                  <a:pt x="0" y="43651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1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402266" y="335972"/>
            <a:ext cx="4389943" cy="4362506"/>
          </a:xfrm>
          <a:custGeom>
            <a:avLst/>
            <a:gdLst/>
            <a:ahLst/>
            <a:cxnLst/>
            <a:rect l="l" t="t" r="r" b="b"/>
            <a:pathLst>
              <a:path w="4389943" h="4362506">
                <a:moveTo>
                  <a:pt x="0" y="0"/>
                </a:moveTo>
                <a:lnTo>
                  <a:pt x="4389943" y="0"/>
                </a:lnTo>
                <a:lnTo>
                  <a:pt x="4389943" y="4362506"/>
                </a:lnTo>
                <a:lnTo>
                  <a:pt x="0" y="43625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0" y="895350"/>
            <a:ext cx="18287999" cy="1226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 dirty="0">
                <a:solidFill>
                  <a:srgbClr val="EAEAFF"/>
                </a:solidFill>
                <a:latin typeface="Barriecito"/>
                <a:ea typeface="Barriecito"/>
                <a:cs typeface="Barriecito"/>
                <a:sym typeface="Barriecito"/>
              </a:rPr>
              <a:t>How to Enter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99362" y="2403959"/>
            <a:ext cx="9439156" cy="295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 dirty="0">
                <a:solidFill>
                  <a:srgbClr val="00004D"/>
                </a:solidFill>
                <a:latin typeface="Barriecito"/>
                <a:ea typeface="Barriecito"/>
                <a:cs typeface="Barriecito"/>
                <a:sym typeface="Barriecito"/>
              </a:rPr>
              <a:t>Draw and colour your sea creature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 dirty="0">
                <a:solidFill>
                  <a:srgbClr val="000080"/>
                </a:solidFill>
                <a:latin typeface="Barriecito"/>
                <a:ea typeface="Barriecito"/>
                <a:cs typeface="Barriecito"/>
                <a:sym typeface="Barriecito"/>
              </a:rPr>
              <a:t>Write why you chose it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 dirty="0">
                <a:solidFill>
                  <a:srgbClr val="00004D"/>
                </a:solidFill>
                <a:latin typeface="Barriecito"/>
                <a:ea typeface="Barriecito"/>
                <a:cs typeface="Barriecito"/>
                <a:sym typeface="Barriecito"/>
              </a:rPr>
              <a:t>Add your first name, class and school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 dirty="0">
                <a:solidFill>
                  <a:srgbClr val="000080"/>
                </a:solidFill>
                <a:latin typeface="Barriecito"/>
                <a:ea typeface="Barriecito"/>
                <a:cs typeface="Barriecito"/>
                <a:sym typeface="Barriecito"/>
              </a:rPr>
              <a:t>Give it to your teacher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939159" y="6233858"/>
            <a:ext cx="4005624" cy="1535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1"/>
              </a:lnSpc>
            </a:pPr>
            <a:r>
              <a:rPr lang="en-US" sz="2937" dirty="0">
                <a:solidFill>
                  <a:srgbClr val="00004D"/>
                </a:solidFill>
                <a:latin typeface="Barriecito"/>
                <a:ea typeface="Barriecito"/>
                <a:cs typeface="Barriecito"/>
                <a:sym typeface="Barriecito"/>
              </a:rPr>
              <a:t>See more videos </a:t>
            </a:r>
          </a:p>
          <a:p>
            <a:pPr algn="l">
              <a:lnSpc>
                <a:spcPts val="4111"/>
              </a:lnSpc>
            </a:pPr>
            <a:r>
              <a:rPr lang="en-US" sz="2937" dirty="0">
                <a:solidFill>
                  <a:srgbClr val="000080"/>
                </a:solidFill>
                <a:latin typeface="Barriecito"/>
                <a:ea typeface="Barriecito"/>
                <a:cs typeface="Barriecito"/>
                <a:sym typeface="Barriecito"/>
              </a:rPr>
              <a:t>@allistermalcolm</a:t>
            </a:r>
            <a:r>
              <a:rPr lang="en-US" sz="2937" dirty="0">
                <a:solidFill>
                  <a:srgbClr val="00004D"/>
                </a:solidFill>
                <a:latin typeface="Barriecito"/>
                <a:ea typeface="Barriecito"/>
                <a:cs typeface="Barriecito"/>
                <a:sym typeface="Barriecito"/>
              </a:rPr>
              <a:t> </a:t>
            </a:r>
          </a:p>
          <a:p>
            <a:pPr algn="l">
              <a:lnSpc>
                <a:spcPts val="4111"/>
              </a:lnSpc>
              <a:spcBef>
                <a:spcPct val="0"/>
              </a:spcBef>
            </a:pPr>
            <a:r>
              <a:rPr lang="en-US" sz="2937" dirty="0">
                <a:solidFill>
                  <a:srgbClr val="2D2DB0"/>
                </a:solidFill>
                <a:latin typeface="Barriecito"/>
                <a:ea typeface="Barriecito"/>
                <a:cs typeface="Barriecito"/>
                <a:sym typeface="Barriecito"/>
              </a:rPr>
              <a:t>on </a:t>
            </a:r>
            <a:r>
              <a:rPr lang="en-US" sz="2937" dirty="0" err="1">
                <a:solidFill>
                  <a:srgbClr val="2D2DB0"/>
                </a:solidFill>
                <a:latin typeface="Barriecito"/>
                <a:ea typeface="Barriecito"/>
                <a:cs typeface="Barriecito"/>
                <a:sym typeface="Barriecito"/>
              </a:rPr>
              <a:t>instagram</a:t>
            </a:r>
            <a:r>
              <a:rPr lang="en-US" sz="2937" dirty="0">
                <a:solidFill>
                  <a:srgbClr val="2D2DB0"/>
                </a:solidFill>
                <a:latin typeface="Barriecito"/>
                <a:ea typeface="Barriecito"/>
                <a:cs typeface="Barriecito"/>
                <a:sym typeface="Barriecito"/>
              </a:rPr>
              <a:t> and </a:t>
            </a:r>
            <a:r>
              <a:rPr lang="en-US" sz="2937" dirty="0" err="1">
                <a:solidFill>
                  <a:srgbClr val="2D2DB0"/>
                </a:solidFill>
                <a:latin typeface="Barriecito"/>
                <a:ea typeface="Barriecito"/>
                <a:cs typeface="Barriecito"/>
                <a:sym typeface="Barriecito"/>
              </a:rPr>
              <a:t>tiktok</a:t>
            </a:r>
            <a:endParaRPr lang="en-US" sz="2937" dirty="0">
              <a:solidFill>
                <a:srgbClr val="2D2DB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pic>
        <p:nvPicPr>
          <p:cNvPr id="11" name="axolotyl_fbASNt4c">
            <a:hlinkClick r:id="" action="ppaction://media"/>
            <a:extLst>
              <a:ext uri="{FF2B5EF4-FFF2-40B4-BE49-F238E27FC236}">
                <a16:creationId xmlns:a16="http://schemas.microsoft.com/office/drawing/2014/main" id="{6331F14C-1644-1136-338D-2062F872FF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83501" y="2403959"/>
            <a:ext cx="2851236" cy="5068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80">
                <a:alpha val="100000"/>
              </a:srgbClr>
            </a:gs>
            <a:gs pos="50000">
              <a:srgbClr val="C4C4FF">
                <a:alpha val="100000"/>
              </a:srgbClr>
            </a:gs>
            <a:gs pos="100000">
              <a:srgbClr val="EAEA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68204">
            <a:off x="16373356" y="2091722"/>
            <a:ext cx="2979104" cy="6868252"/>
          </a:xfrm>
          <a:custGeom>
            <a:avLst/>
            <a:gdLst/>
            <a:ahLst/>
            <a:cxnLst/>
            <a:rect l="l" t="t" r="r" b="b"/>
            <a:pathLst>
              <a:path w="2979104" h="6868252">
                <a:moveTo>
                  <a:pt x="0" y="0"/>
                </a:moveTo>
                <a:lnTo>
                  <a:pt x="2979104" y="0"/>
                </a:lnTo>
                <a:lnTo>
                  <a:pt x="2979104" y="6868251"/>
                </a:lnTo>
                <a:lnTo>
                  <a:pt x="0" y="6868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683728" y="6924151"/>
            <a:ext cx="3575572" cy="2682767"/>
            <a:chOff x="0" y="0"/>
            <a:chExt cx="4767429" cy="35770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3715" cy="2383715"/>
            </a:xfrm>
            <a:custGeom>
              <a:avLst/>
              <a:gdLst/>
              <a:ahLst/>
              <a:cxnLst/>
              <a:rect l="l" t="t" r="r" b="b"/>
              <a:pathLst>
                <a:path w="2383715" h="2383715">
                  <a:moveTo>
                    <a:pt x="0" y="0"/>
                  </a:moveTo>
                  <a:lnTo>
                    <a:pt x="2383715" y="0"/>
                  </a:lnTo>
                  <a:lnTo>
                    <a:pt x="2383715" y="2383715"/>
                  </a:lnTo>
                  <a:lnTo>
                    <a:pt x="0" y="2383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2644157" y="0"/>
              <a:ext cx="2123272" cy="2383715"/>
            </a:xfrm>
            <a:custGeom>
              <a:avLst/>
              <a:gdLst/>
              <a:ahLst/>
              <a:cxnLst/>
              <a:rect l="l" t="t" r="r" b="b"/>
              <a:pathLst>
                <a:path w="2123272" h="2383715">
                  <a:moveTo>
                    <a:pt x="0" y="0"/>
                  </a:moveTo>
                  <a:lnTo>
                    <a:pt x="2123272" y="0"/>
                  </a:lnTo>
                  <a:lnTo>
                    <a:pt x="2123272" y="2383715"/>
                  </a:lnTo>
                  <a:lnTo>
                    <a:pt x="0" y="2383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2647374"/>
              <a:ext cx="4767429" cy="929649"/>
            </a:xfrm>
            <a:custGeom>
              <a:avLst/>
              <a:gdLst/>
              <a:ahLst/>
              <a:cxnLst/>
              <a:rect l="l" t="t" r="r" b="b"/>
              <a:pathLst>
                <a:path w="4767429" h="929649">
                  <a:moveTo>
                    <a:pt x="0" y="0"/>
                  </a:moveTo>
                  <a:lnTo>
                    <a:pt x="4767429" y="0"/>
                  </a:lnTo>
                  <a:lnTo>
                    <a:pt x="4767429" y="929649"/>
                  </a:lnTo>
                  <a:lnTo>
                    <a:pt x="0" y="929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0" y="895350"/>
            <a:ext cx="18288000" cy="1226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  <a:spcBef>
                <a:spcPct val="0"/>
              </a:spcBef>
            </a:pPr>
            <a:r>
              <a:rPr lang="en-US" sz="7199" dirty="0">
                <a:solidFill>
                  <a:srgbClr val="C4C4FF"/>
                </a:solidFill>
                <a:latin typeface="Barriecito"/>
                <a:ea typeface="Barriecito"/>
                <a:cs typeface="Barriecito"/>
                <a:sym typeface="Barriecito"/>
              </a:rPr>
              <a:t>Good Luck!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2045970"/>
            <a:ext cx="18288000" cy="655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62"/>
              </a:lnSpc>
              <a:spcBef>
                <a:spcPct val="0"/>
              </a:spcBef>
            </a:pPr>
            <a:r>
              <a:rPr lang="en-US" sz="3830" dirty="0">
                <a:solidFill>
                  <a:srgbClr val="EAEAFF"/>
                </a:solidFill>
                <a:latin typeface="Barriecito"/>
                <a:ea typeface="Barriecito"/>
                <a:cs typeface="Barriecito"/>
                <a:sym typeface="Barriecito"/>
              </a:rPr>
              <a:t>We can’t wait to see your creations!</a:t>
            </a:r>
          </a:p>
        </p:txBody>
      </p:sp>
      <p:sp>
        <p:nvSpPr>
          <p:cNvPr id="9" name="Freeform 9"/>
          <p:cNvSpPr/>
          <p:nvPr/>
        </p:nvSpPr>
        <p:spPr>
          <a:xfrm>
            <a:off x="289761" y="556730"/>
            <a:ext cx="4468284" cy="6311879"/>
          </a:xfrm>
          <a:custGeom>
            <a:avLst/>
            <a:gdLst/>
            <a:ahLst/>
            <a:cxnLst/>
            <a:rect l="l" t="t" r="r" b="b"/>
            <a:pathLst>
              <a:path w="4468284" h="6311879">
                <a:moveTo>
                  <a:pt x="0" y="0"/>
                </a:moveTo>
                <a:lnTo>
                  <a:pt x="4468284" y="0"/>
                </a:lnTo>
                <a:lnTo>
                  <a:pt x="4468284" y="6311879"/>
                </a:lnTo>
                <a:lnTo>
                  <a:pt x="0" y="6311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711806" y="7537403"/>
            <a:ext cx="1962695" cy="2069515"/>
          </a:xfrm>
          <a:custGeom>
            <a:avLst/>
            <a:gdLst/>
            <a:ahLst/>
            <a:cxnLst/>
            <a:rect l="l" t="t" r="r" b="b"/>
            <a:pathLst>
              <a:path w="1962695" h="2069515">
                <a:moveTo>
                  <a:pt x="0" y="0"/>
                </a:moveTo>
                <a:lnTo>
                  <a:pt x="1962695" y="0"/>
                </a:lnTo>
                <a:lnTo>
                  <a:pt x="1962695" y="2069515"/>
                </a:lnTo>
                <a:lnTo>
                  <a:pt x="0" y="20695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896337">
            <a:off x="11778675" y="367391"/>
            <a:ext cx="4220800" cy="9529558"/>
          </a:xfrm>
          <a:custGeom>
            <a:avLst/>
            <a:gdLst/>
            <a:ahLst/>
            <a:cxnLst/>
            <a:rect l="l" t="t" r="r" b="b"/>
            <a:pathLst>
              <a:path w="4220800" h="9529558">
                <a:moveTo>
                  <a:pt x="0" y="0"/>
                </a:moveTo>
                <a:lnTo>
                  <a:pt x="4220799" y="0"/>
                </a:lnTo>
                <a:lnTo>
                  <a:pt x="4220799" y="9529557"/>
                </a:lnTo>
                <a:lnTo>
                  <a:pt x="0" y="95295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-674051">
            <a:off x="1965073" y="4834351"/>
            <a:ext cx="5585943" cy="5950405"/>
          </a:xfrm>
          <a:custGeom>
            <a:avLst/>
            <a:gdLst/>
            <a:ahLst/>
            <a:cxnLst/>
            <a:rect l="l" t="t" r="r" b="b"/>
            <a:pathLst>
              <a:path w="5585943" h="5950405">
                <a:moveTo>
                  <a:pt x="0" y="0"/>
                </a:moveTo>
                <a:lnTo>
                  <a:pt x="5585943" y="0"/>
                </a:lnTo>
                <a:lnTo>
                  <a:pt x="5585943" y="5950405"/>
                </a:lnTo>
                <a:lnTo>
                  <a:pt x="0" y="59504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7753926" y="3010602"/>
            <a:ext cx="3861970" cy="4707328"/>
          </a:xfrm>
          <a:custGeom>
            <a:avLst/>
            <a:gdLst/>
            <a:ahLst/>
            <a:cxnLst/>
            <a:rect l="l" t="t" r="r" b="b"/>
            <a:pathLst>
              <a:path w="3861970" h="4707328">
                <a:moveTo>
                  <a:pt x="0" y="0"/>
                </a:moveTo>
                <a:lnTo>
                  <a:pt x="3861970" y="0"/>
                </a:lnTo>
                <a:lnTo>
                  <a:pt x="3861970" y="4707328"/>
                </a:lnTo>
                <a:lnTo>
                  <a:pt x="0" y="4707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-599166">
            <a:off x="9797285" y="8373446"/>
            <a:ext cx="1368254" cy="1415592"/>
          </a:xfrm>
          <a:custGeom>
            <a:avLst/>
            <a:gdLst/>
            <a:ahLst/>
            <a:cxnLst/>
            <a:rect l="l" t="t" r="r" b="b"/>
            <a:pathLst>
              <a:path w="1368254" h="1415592">
                <a:moveTo>
                  <a:pt x="0" y="0"/>
                </a:moveTo>
                <a:lnTo>
                  <a:pt x="1368254" y="0"/>
                </a:lnTo>
                <a:lnTo>
                  <a:pt x="1368254" y="1415592"/>
                </a:lnTo>
                <a:lnTo>
                  <a:pt x="0" y="1415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flipH="1">
            <a:off x="5146509" y="3102226"/>
            <a:ext cx="1744124" cy="1220887"/>
          </a:xfrm>
          <a:custGeom>
            <a:avLst/>
            <a:gdLst/>
            <a:ahLst/>
            <a:cxnLst/>
            <a:rect l="l" t="t" r="r" b="b"/>
            <a:pathLst>
              <a:path w="1744124" h="1220887">
                <a:moveTo>
                  <a:pt x="1744123" y="0"/>
                </a:moveTo>
                <a:lnTo>
                  <a:pt x="0" y="0"/>
                </a:lnTo>
                <a:lnTo>
                  <a:pt x="0" y="1220887"/>
                </a:lnTo>
                <a:lnTo>
                  <a:pt x="1744123" y="1220887"/>
                </a:lnTo>
                <a:lnTo>
                  <a:pt x="1744123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</Words>
  <Application>Microsoft Office PowerPoint</Application>
  <PresentationFormat>Custom</PresentationFormat>
  <Paragraphs>34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Barriecito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WCOGS Doodle Competition 2026</dc:title>
  <dc:creator>Corrina Field</dc:creator>
  <cp:lastModifiedBy>Corrina Field</cp:lastModifiedBy>
  <cp:revision>3</cp:revision>
  <dcterms:created xsi:type="dcterms:W3CDTF">2006-08-16T00:00:00Z</dcterms:created>
  <dcterms:modified xsi:type="dcterms:W3CDTF">2026-04-11T15:45:48Z</dcterms:modified>
  <dc:identifier>DAGuL5i_R8Y</dc:identifier>
</cp:coreProperties>
</file>